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4"/>
  </p:notesMasterIdLst>
  <p:sldIdLst>
    <p:sldId id="458" r:id="rId2"/>
    <p:sldId id="533" r:id="rId3"/>
    <p:sldId id="504" r:id="rId4"/>
    <p:sldId id="505" r:id="rId5"/>
    <p:sldId id="539" r:id="rId6"/>
    <p:sldId id="506" r:id="rId7"/>
    <p:sldId id="485" r:id="rId8"/>
    <p:sldId id="537" r:id="rId9"/>
    <p:sldId id="538" r:id="rId10"/>
    <p:sldId id="509" r:id="rId11"/>
    <p:sldId id="528" r:id="rId12"/>
    <p:sldId id="529" r:id="rId13"/>
    <p:sldId id="511" r:id="rId14"/>
    <p:sldId id="510" r:id="rId15"/>
    <p:sldId id="513" r:id="rId16"/>
    <p:sldId id="514" r:id="rId17"/>
    <p:sldId id="515" r:id="rId18"/>
    <p:sldId id="517" r:id="rId19"/>
    <p:sldId id="518" r:id="rId20"/>
    <p:sldId id="520" r:id="rId21"/>
    <p:sldId id="521" r:id="rId22"/>
    <p:sldId id="522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D59FE"/>
    <a:srgbClr val="6E8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985"/>
    <p:restoredTop sz="75932"/>
  </p:normalViewPr>
  <p:slideViewPr>
    <p:cSldViewPr snapToGrid="0" snapToObjects="1">
      <p:cViewPr varScale="1">
        <p:scale>
          <a:sx n="124" d="100"/>
          <a:sy n="124" d="100"/>
        </p:scale>
        <p:origin x="110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C8EBFC-05B6-9C46-BD16-F9F33479004A}" type="datetimeFigureOut">
              <a:rPr lang="en-US" smtClean="0"/>
              <a:t>4/4/19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4589FC-1846-0249-85C6-65894CFD5F0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1119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This is a simple title slide; you can customize if</a:t>
            </a:r>
            <a:r>
              <a:rPr lang="en-US" baseline="0" dirty="0"/>
              <a:t> you’d like.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4589FC-1846-0249-85C6-65894CFD5F0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7342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build</a:t>
            </a:r>
            <a:r>
              <a:rPr lang="en-US" baseline="0" dirty="0"/>
              <a:t> upon the built-in modules, the </a:t>
            </a:r>
            <a:r>
              <a:rPr lang="en-US" baseline="0" dirty="0" err="1"/>
              <a:t>NativeScript</a:t>
            </a:r>
            <a:r>
              <a:rPr lang="en-US" baseline="0" dirty="0"/>
              <a:t> community builds and maintains a robust set of </a:t>
            </a:r>
            <a:r>
              <a:rPr lang="en-US" baseline="0" dirty="0" err="1"/>
              <a:t>NativeScript</a:t>
            </a:r>
            <a:r>
              <a:rPr lang="en-US" baseline="0" dirty="0"/>
              <a:t> plugins—adding to the things you functionality you can quickly and easily add to your </a:t>
            </a:r>
            <a:r>
              <a:rPr lang="en-US" baseline="0" dirty="0" err="1"/>
              <a:t>NativeScript</a:t>
            </a:r>
            <a:r>
              <a:rPr lang="en-US" baseline="0" dirty="0"/>
              <a:t> apps.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4589FC-1846-0249-85C6-65894CFD5F0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401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finally, </a:t>
            </a:r>
            <a:r>
              <a:rPr lang="en-US" dirty="0" err="1"/>
              <a:t>NativeScript</a:t>
            </a:r>
            <a:r>
              <a:rPr lang="en-US" baseline="0" dirty="0"/>
              <a:t> provides the ability to leverage native Android and iOS libraries in your applications. This includes jars from places like Android Arsenal, as well as </a:t>
            </a:r>
            <a:r>
              <a:rPr lang="en-US" baseline="0" dirty="0" err="1"/>
              <a:t>resuable</a:t>
            </a:r>
            <a:r>
              <a:rPr lang="en-US" baseline="0" dirty="0"/>
              <a:t> iOS libraries such as </a:t>
            </a:r>
            <a:r>
              <a:rPr lang="en-US" baseline="0" dirty="0" err="1"/>
              <a:t>CocoaPods</a:t>
            </a:r>
            <a:r>
              <a:rPr lang="en-US" baseline="0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4589FC-1846-0249-85C6-65894CFD5F0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298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you use </a:t>
            </a:r>
            <a:r>
              <a:rPr lang="en-US" dirty="0" err="1"/>
              <a:t>NativeScript</a:t>
            </a:r>
            <a:r>
              <a:rPr lang="en-US" dirty="0"/>
              <a:t> you join a large and ever-growing</a:t>
            </a:r>
            <a:r>
              <a:rPr lang="en-US" baseline="0" dirty="0"/>
              <a:t> community that spans the world.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4589FC-1846-0249-85C6-65894CFD5F0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9926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NativeScript</a:t>
            </a:r>
            <a:r>
              <a:rPr lang="en-US" dirty="0"/>
              <a:t> community forum at </a:t>
            </a:r>
            <a:r>
              <a:rPr lang="en-US" dirty="0" err="1"/>
              <a:t>forum.nativescript.org</a:t>
            </a:r>
            <a:r>
              <a:rPr lang="en-US" dirty="0"/>
              <a:t> is a great place to ask questions and get help from the greater </a:t>
            </a:r>
            <a:r>
              <a:rPr lang="en-US" dirty="0" err="1"/>
              <a:t>NativeScript</a:t>
            </a:r>
            <a:r>
              <a:rPr lang="en-US" dirty="0"/>
              <a:t> community.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4589FC-1846-0249-85C6-65894CFD5F0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2845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NativeScript</a:t>
            </a:r>
            <a:r>
              <a:rPr lang="en-US" dirty="0"/>
              <a:t> community</a:t>
            </a:r>
            <a:r>
              <a:rPr lang="en-US" baseline="0" dirty="0"/>
              <a:t> Slack channel is a great place to chat with others in the </a:t>
            </a:r>
            <a:r>
              <a:rPr lang="en-US" baseline="0" dirty="0" err="1"/>
              <a:t>NativeScript</a:t>
            </a:r>
            <a:r>
              <a:rPr lang="en-US" baseline="0" dirty="0"/>
              <a:t> community—over 3000 members!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4589FC-1846-0249-85C6-65894CFD5F0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8677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NativeScript</a:t>
            </a:r>
            <a:r>
              <a:rPr lang="en-US" dirty="0"/>
              <a:t> is a free</a:t>
            </a:r>
            <a:r>
              <a:rPr lang="en-US" baseline="0" dirty="0"/>
              <a:t> and open source project, but you can rest assured that there is a major software company backing the project in full. Progress is a Fortune 500 traded company with a long history in the software industry, with well over 1000 employees all around the world.</a:t>
            </a:r>
          </a:p>
          <a:p>
            <a:endParaRPr lang="en-US" baseline="0" dirty="0"/>
          </a:p>
          <a:p>
            <a:r>
              <a:rPr lang="en-US" baseline="0" dirty="0"/>
              <a:t>So how does Progress make money off </a:t>
            </a:r>
            <a:r>
              <a:rPr lang="en-US" baseline="0" dirty="0" err="1"/>
              <a:t>NativeScript</a:t>
            </a:r>
            <a:r>
              <a:rPr lang="en-US" baseline="0" dirty="0"/>
              <a:t>? Two ways.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4589FC-1846-0249-85C6-65894CFD5F0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8494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first is enterprise</a:t>
            </a:r>
            <a:r>
              <a:rPr lang="en-US" baseline="0" dirty="0"/>
              <a:t> support. If you work for a large company considering building </a:t>
            </a:r>
            <a:r>
              <a:rPr lang="en-US" baseline="0" dirty="0" err="1"/>
              <a:t>NativeScript</a:t>
            </a:r>
            <a:r>
              <a:rPr lang="en-US" baseline="0" dirty="0"/>
              <a:t>-based apps, the </a:t>
            </a:r>
            <a:r>
              <a:rPr lang="en-US" baseline="0" dirty="0" err="1"/>
              <a:t>NativeScript</a:t>
            </a:r>
            <a:r>
              <a:rPr lang="en-US" baseline="0" dirty="0"/>
              <a:t> team provides a variety of support options that can help make your app a success.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4589FC-1846-0249-85C6-65894CFD5F0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392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4589FC-1846-0249-85C6-65894CFD5F0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32432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slide repeats the</a:t>
            </a:r>
            <a:r>
              <a:rPr lang="en-US" baseline="0" dirty="0"/>
              <a:t> slide deck’s thesis.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4589FC-1846-0249-85C6-65894CFD5F0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55527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you are going to do a demo, this is a slide you can use to transition.</a:t>
            </a:r>
          </a:p>
          <a:p>
            <a:endParaRPr lang="en-US" dirty="0"/>
          </a:p>
          <a:p>
            <a:r>
              <a:rPr lang="en-US" dirty="0"/>
              <a:t>If you’re not comfortable with live coding,</a:t>
            </a:r>
            <a:r>
              <a:rPr lang="en-US" baseline="0" dirty="0"/>
              <a:t> show something that you’ve built with </a:t>
            </a:r>
            <a:r>
              <a:rPr lang="en-US" baseline="0" dirty="0" err="1"/>
              <a:t>NativeScript</a:t>
            </a:r>
            <a:r>
              <a:rPr lang="en-US" baseline="0" dirty="0"/>
              <a:t>. Or just bring up a simple little app you’ve worked on and walk attendees through the files and what they do.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4589FC-1846-0249-85C6-65894CFD5F0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604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slide shows </a:t>
            </a:r>
            <a:r>
              <a:rPr lang="en-US" dirty="0" err="1"/>
              <a:t>npm</a:t>
            </a:r>
            <a:r>
              <a:rPr lang="en-US" dirty="0"/>
              <a:t> downloads of the “</a:t>
            </a:r>
            <a:r>
              <a:rPr lang="en-US" dirty="0" err="1"/>
              <a:t>nativescript</a:t>
            </a:r>
            <a:r>
              <a:rPr lang="en-US" dirty="0"/>
              <a:t>” </a:t>
            </a:r>
            <a:r>
              <a:rPr lang="en-US" dirty="0" err="1"/>
              <a:t>npm</a:t>
            </a:r>
            <a:r>
              <a:rPr lang="en-US" baseline="0" dirty="0"/>
              <a:t> package for one full year. The slide backs up the previous slide’s claim that 2018 is a year of mass adoption for </a:t>
            </a:r>
            <a:r>
              <a:rPr lang="en-US" baseline="0" dirty="0" err="1"/>
              <a:t>NativeScript</a:t>
            </a:r>
            <a:r>
              <a:rPr lang="en-US" baseline="0" dirty="0"/>
              <a:t>. You may wish to update this chart with new data at </a:t>
            </a:r>
            <a:r>
              <a:rPr lang="en-US" baseline="0" dirty="0" err="1"/>
              <a:t>npm-stat.com</a:t>
            </a:r>
            <a:r>
              <a:rPr lang="en-US" baseline="0" dirty="0"/>
              <a:t>—follow the link on the slide and update the dates in the dropdowns.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4589FC-1846-0249-85C6-65894CFD5F0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3147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</a:t>
            </a:r>
            <a:r>
              <a:rPr lang="en-US" baseline="0" dirty="0"/>
              <a:t> is the thesis that the rest of the slide deck aims to prove.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4589FC-1846-0249-85C6-65894CFD5F0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7885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 </a:t>
            </a:r>
            <a:r>
              <a:rPr lang="en-US" dirty="0" err="1"/>
              <a:t>NativeScript</a:t>
            </a:r>
            <a:r>
              <a:rPr lang="en-US" dirty="0"/>
              <a:t> you build interfaces using truly native UI components. </a:t>
            </a:r>
            <a:r>
              <a:rPr lang="en-US" dirty="0" err="1"/>
              <a:t>NativeScript</a:t>
            </a:r>
            <a:r>
              <a:rPr lang="en-US" dirty="0"/>
              <a:t> does not use HTML; </a:t>
            </a:r>
            <a:r>
              <a:rPr lang="en-US" dirty="0" err="1"/>
              <a:t>NativeScript</a:t>
            </a:r>
            <a:r>
              <a:rPr lang="en-US" dirty="0"/>
              <a:t> does not use </a:t>
            </a:r>
            <a:r>
              <a:rPr lang="en-US" dirty="0" err="1"/>
              <a:t>WebViews</a:t>
            </a:r>
            <a:r>
              <a:rPr lang="en-US" dirty="0"/>
              <a:t>; </a:t>
            </a:r>
            <a:r>
              <a:rPr lang="en-US" dirty="0" err="1"/>
              <a:t>NativeScript</a:t>
            </a:r>
            <a:r>
              <a:rPr lang="en-US" dirty="0"/>
              <a:t> does not use</a:t>
            </a:r>
            <a:r>
              <a:rPr lang="en-US" baseline="0" dirty="0"/>
              <a:t> a DOM.</a:t>
            </a:r>
          </a:p>
          <a:p>
            <a:endParaRPr lang="en-US" baseline="0" dirty="0"/>
          </a:p>
          <a:p>
            <a:r>
              <a:rPr lang="en-US" baseline="0" dirty="0"/>
              <a:t>The result is iOS and Android apps that feel native—because they are. Encourage attendees to multitask and download the “Examples </a:t>
            </a:r>
            <a:r>
              <a:rPr lang="en-US" baseline="0" dirty="0" err="1"/>
              <a:t>NativeScript</a:t>
            </a:r>
            <a:r>
              <a:rPr lang="en-US" baseline="0" dirty="0"/>
              <a:t>” app from the iOS App Store or Google Play to see this performance for themselves.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4589FC-1846-0249-85C6-65894CFD5F0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9812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4589FC-1846-0249-85C6-65894CFD5F0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3880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3259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One of </a:t>
            </a:r>
            <a:r>
              <a:rPr lang="en-US" dirty="0" err="1"/>
              <a:t>NativeScript’s</a:t>
            </a:r>
            <a:r>
              <a:rPr lang="en-US" baseline="0" dirty="0"/>
              <a:t> guiding principles is to make it easy to do native things. The </a:t>
            </a:r>
            <a:r>
              <a:rPr lang="en-US" baseline="0" dirty="0" err="1"/>
              <a:t>NativeScript</a:t>
            </a:r>
            <a:r>
              <a:rPr lang="en-US" baseline="0" dirty="0"/>
              <a:t> team believes that your JavaScript-based app should have just as much power as a natively written one.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4589FC-1846-0249-85C6-65894CFD5F0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3697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start </a:t>
            </a:r>
            <a:r>
              <a:rPr lang="en-US" dirty="0" err="1"/>
              <a:t>NativeScript</a:t>
            </a:r>
            <a:r>
              <a:rPr lang="en-US" dirty="0"/>
              <a:t> provides dozens of built-in modules that abstract complex native</a:t>
            </a:r>
            <a:r>
              <a:rPr lang="en-US" baseline="0" dirty="0"/>
              <a:t> functionality behind simple-to-use JavaScript and </a:t>
            </a:r>
            <a:r>
              <a:rPr lang="en-US" baseline="0" dirty="0" err="1"/>
              <a:t>TypeScript</a:t>
            </a:r>
            <a:r>
              <a:rPr lang="en-US" baseline="0" dirty="0"/>
              <a:t> APIs. For example, to allocate a file in a </a:t>
            </a:r>
            <a:r>
              <a:rPr lang="en-US" baseline="0" dirty="0" err="1"/>
              <a:t>NativeScript</a:t>
            </a:r>
            <a:r>
              <a:rPr lang="en-US" baseline="0" dirty="0"/>
              <a:t> app you import a File constructor and invoke it, as opposed to writing the native code you see on the bottom of the screens.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4589FC-1846-0249-85C6-65894CFD5F0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4054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are a number of </a:t>
            </a:r>
            <a:r>
              <a:rPr lang="en-US" dirty="0" err="1"/>
              <a:t>NativeScript</a:t>
            </a:r>
            <a:r>
              <a:rPr lang="en-US" dirty="0"/>
              <a:t> modules that help you build your user</a:t>
            </a:r>
            <a:r>
              <a:rPr lang="en-US" baseline="0" dirty="0"/>
              <a:t> interfaces in markup rather than complex native code. The slide shows the switch component, and you can find the full list at </a:t>
            </a:r>
            <a:r>
              <a:rPr lang="en-US" baseline="0" dirty="0" err="1"/>
              <a:t>docs.nativescript.org</a:t>
            </a:r>
            <a:r>
              <a:rPr lang="en-US" baseline="0" dirty="0"/>
              <a:t>/</a:t>
            </a:r>
            <a:r>
              <a:rPr lang="en-US" baseline="0" dirty="0" err="1"/>
              <a:t>ui</a:t>
            </a:r>
            <a:r>
              <a:rPr lang="en-US" baseline="0" dirty="0"/>
              <a:t>/components.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4589FC-1846-0249-85C6-65894CFD5F0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9311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tiff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8152" y="3648076"/>
            <a:ext cx="10839448" cy="686946"/>
          </a:xfrm>
        </p:spPr>
        <p:txBody>
          <a:bodyPr anchor="ctr"/>
          <a:lstStyle>
            <a:lvl1pPr algn="l">
              <a:defRPr sz="6000" b="1" i="0" baseline="0">
                <a:latin typeface="Avenir Heavy" charset="0"/>
                <a:ea typeface="Avenir Heavy" charset="0"/>
                <a:cs typeface="Avenir Heavy" charset="0"/>
              </a:defRPr>
            </a:lvl1pPr>
          </a:lstStyle>
          <a:p>
            <a:r>
              <a:rPr lang="en-US" dirty="0"/>
              <a:t>Edit Master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8152" y="4396343"/>
            <a:ext cx="10839448" cy="446528"/>
          </a:xfrm>
        </p:spPr>
        <p:txBody>
          <a:bodyPr>
            <a:normAutofit/>
          </a:bodyPr>
          <a:lstStyle>
            <a:lvl1pPr marL="0" indent="0" algn="l">
              <a:buNone/>
              <a:defRPr sz="2800" b="0" i="0" baseline="0">
                <a:solidFill>
                  <a:schemeClr val="tx1"/>
                </a:solidFill>
                <a:latin typeface="Avenir Roman" charset="0"/>
                <a:ea typeface="Avenir Roman" charset="0"/>
                <a:cs typeface="Avenir Roman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38152" y="4904192"/>
            <a:ext cx="2757488" cy="390525"/>
          </a:xfrm>
        </p:spPr>
        <p:txBody>
          <a:bodyPr>
            <a:noAutofit/>
          </a:bodyPr>
          <a:lstStyle>
            <a:lvl1pPr marL="0" indent="0">
              <a:buNone/>
              <a:defRPr sz="1600" b="0" i="0">
                <a:solidFill>
                  <a:srgbClr val="3C59FD"/>
                </a:solidFill>
                <a:latin typeface="Avenir Light" charset="0"/>
                <a:ea typeface="Avenir Light" charset="0"/>
                <a:cs typeface="Avenir Light" charset="0"/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2355" y="0"/>
            <a:ext cx="1799645" cy="686706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152" y="382710"/>
            <a:ext cx="1181250" cy="118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690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8152" y="405517"/>
            <a:ext cx="11210923" cy="920363"/>
          </a:xfrm>
        </p:spPr>
        <p:txBody>
          <a:bodyPr/>
          <a:lstStyle>
            <a:lvl1pPr>
              <a:defRPr b="1" i="0">
                <a:latin typeface="Avenir Heavy" charset="0"/>
                <a:ea typeface="Avenir Heavy" charset="0"/>
                <a:cs typeface="Avenir Heavy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947" y="1508760"/>
            <a:ext cx="11033237" cy="48289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1899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5002" y="2898191"/>
            <a:ext cx="8444754" cy="686946"/>
          </a:xfrm>
        </p:spPr>
        <p:txBody>
          <a:bodyPr anchor="ctr"/>
          <a:lstStyle>
            <a:lvl1pPr algn="l">
              <a:defRPr sz="6000" b="1" i="0" baseline="0">
                <a:latin typeface="Avenir Heavy" charset="0"/>
                <a:ea typeface="Avenir Heavy" charset="0"/>
                <a:cs typeface="Avenir Heavy" charset="0"/>
              </a:defRPr>
            </a:lvl1pPr>
          </a:lstStyle>
          <a:p>
            <a:r>
              <a:rPr lang="en-US" dirty="0"/>
              <a:t>Edit Master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55002" y="4331797"/>
            <a:ext cx="8444754" cy="446528"/>
          </a:xfrm>
        </p:spPr>
        <p:txBody>
          <a:bodyPr>
            <a:normAutofit/>
          </a:bodyPr>
          <a:lstStyle>
            <a:lvl1pPr marL="0" indent="0" algn="l">
              <a:buNone/>
              <a:defRPr sz="2800" b="0" i="0" baseline="0">
                <a:solidFill>
                  <a:schemeClr val="tx1">
                    <a:lumMod val="50000"/>
                    <a:lumOff val="50000"/>
                  </a:schemeClr>
                </a:solidFill>
                <a:latin typeface="Avenir Roman" charset="0"/>
                <a:ea typeface="Avenir Roman" charset="0"/>
                <a:cs typeface="Avenir Roman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2355" y="0"/>
            <a:ext cx="1799645" cy="686706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112650" y="5761716"/>
            <a:ext cx="860612" cy="86061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 b="-19996"/>
          <a:stretch/>
        </p:blipFill>
        <p:spPr>
          <a:xfrm>
            <a:off x="494851" y="3754194"/>
            <a:ext cx="1613648" cy="45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0092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">
    <p:bg>
      <p:bgPr>
        <a:pattFill prst="pct90">
          <a:fgClr>
            <a:srgbClr val="6E83FF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2355" y="0"/>
            <a:ext cx="1799645" cy="686706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112650" y="5761716"/>
            <a:ext cx="860612" cy="860612"/>
          </a:xfrm>
          <a:prstGeom prst="rect">
            <a:avLst/>
          </a:prstGeom>
        </p:spPr>
      </p:pic>
      <p:sp>
        <p:nvSpPr>
          <p:cNvPr id="4" name="TextBox 3"/>
          <p:cNvSpPr txBox="1"/>
          <p:nvPr userDrawn="1"/>
        </p:nvSpPr>
        <p:spPr>
          <a:xfrm>
            <a:off x="289948" y="2771814"/>
            <a:ext cx="527259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>
                <a:solidFill>
                  <a:schemeClr val="bg1"/>
                </a:solidFill>
                <a:latin typeface="Avenir Roman" charset="0"/>
                <a:ea typeface="Avenir Roman" charset="0"/>
                <a:cs typeface="Avenir Roman" charset="0"/>
              </a:rPr>
              <a:t>{Hands</a:t>
            </a:r>
            <a:r>
              <a:rPr lang="en-US" sz="8000" b="1" baseline="0">
                <a:solidFill>
                  <a:schemeClr val="bg1"/>
                </a:solidFill>
                <a:latin typeface="Avenir Roman" charset="0"/>
                <a:ea typeface="Avenir Roman" charset="0"/>
                <a:cs typeface="Avenir Roman" charset="0"/>
              </a:rPr>
              <a:t> on</a:t>
            </a:r>
            <a:r>
              <a:rPr lang="en-US" sz="8000" b="1">
                <a:solidFill>
                  <a:schemeClr val="bg1"/>
                </a:solidFill>
                <a:latin typeface="Avenir Roman" charset="0"/>
                <a:ea typeface="Avenir Roman" charset="0"/>
                <a:cs typeface="Avenir Roman" charset="0"/>
              </a:rPr>
              <a:t>}</a:t>
            </a:r>
            <a:endParaRPr lang="en-US" sz="8000" b="1" dirty="0">
              <a:solidFill>
                <a:schemeClr val="bg1"/>
              </a:solidFill>
              <a:latin typeface="Avenir Roman" charset="0"/>
              <a:ea typeface="Avenir Roman" charset="0"/>
              <a:cs typeface="Avenir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82551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w/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1"/>
          <p:cNvSpPr>
            <a:spLocks noGrp="1"/>
          </p:cNvSpPr>
          <p:nvPr>
            <p:ph type="title" hasCustomPrompt="1"/>
          </p:nvPr>
        </p:nvSpPr>
        <p:spPr>
          <a:xfrm>
            <a:off x="438152" y="422698"/>
            <a:ext cx="11338560" cy="548640"/>
          </a:xfrm>
          <a:noFill/>
        </p:spPr>
        <p:txBody>
          <a:bodyPr>
            <a:normAutofit/>
          </a:bodyPr>
          <a:lstStyle>
            <a:lvl1pPr>
              <a:defRPr sz="3200" b="1" i="0" baseline="0">
                <a:solidFill>
                  <a:schemeClr val="tx1"/>
                </a:solidFill>
                <a:latin typeface="Avenir Heavy" charset="0"/>
                <a:ea typeface="Avenir Heavy" charset="0"/>
                <a:cs typeface="Avenir Heavy" charset="0"/>
              </a:defRPr>
            </a:lvl1pPr>
          </a:lstStyle>
          <a:p>
            <a:r>
              <a:rPr lang="en-US" dirty="0"/>
              <a:t>Click to edit Master title style       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438150" y="1314450"/>
            <a:ext cx="5493523" cy="4629150"/>
          </a:xfrm>
        </p:spPr>
        <p:txBody>
          <a:bodyPr/>
          <a:lstStyle>
            <a:lvl2pPr marL="182880" indent="182880">
              <a:defRPr/>
            </a:lvl2pPr>
            <a:lvl3pPr marL="365760" indent="182880">
              <a:defRPr/>
            </a:lvl3pPr>
            <a:lvl4pPr marL="548640" indent="182880">
              <a:defRPr/>
            </a:lvl4pPr>
            <a:lvl5pPr marL="731520" indent="182880">
              <a:defRPr/>
            </a:lvl5pPr>
          </a:lstStyle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6107432" y="1314450"/>
            <a:ext cx="5493523" cy="4629150"/>
          </a:xfrm>
        </p:spPr>
        <p:txBody>
          <a:bodyPr/>
          <a:lstStyle>
            <a:lvl2pPr marL="182880" indent="182880">
              <a:defRPr/>
            </a:lvl2pPr>
            <a:lvl3pPr marL="365760" indent="182880">
              <a:defRPr/>
            </a:lvl3pPr>
            <a:lvl4pPr marL="548640" indent="182880">
              <a:defRPr/>
            </a:lvl4pPr>
            <a:lvl5pPr marL="731520" indent="182880">
              <a:defRPr/>
            </a:lvl5pPr>
          </a:lstStyle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             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23121" y="6081185"/>
            <a:ext cx="551054" cy="55105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73893" y="1"/>
            <a:ext cx="826888" cy="6873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736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/ 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1"/>
          <p:cNvSpPr>
            <a:spLocks noGrp="1"/>
          </p:cNvSpPr>
          <p:nvPr>
            <p:ph type="title"/>
          </p:nvPr>
        </p:nvSpPr>
        <p:spPr>
          <a:xfrm>
            <a:off x="438152" y="524044"/>
            <a:ext cx="11338560" cy="548640"/>
          </a:xfrm>
          <a:noFill/>
        </p:spPr>
        <p:txBody>
          <a:bodyPr>
            <a:noAutofit/>
          </a:bodyPr>
          <a:lstStyle>
            <a:lvl1pPr>
              <a:defRPr sz="4000" b="1" i="0" baseline="0">
                <a:solidFill>
                  <a:schemeClr val="tx1"/>
                </a:solidFill>
                <a:latin typeface="Avenir Heavy" charset="0"/>
                <a:ea typeface="Avenir Heavy" charset="0"/>
                <a:cs typeface="Avenir Heavy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23121" y="6081185"/>
            <a:ext cx="551054" cy="5510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74176" y="1292"/>
            <a:ext cx="825776" cy="6864660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38152" y="1344593"/>
            <a:ext cx="11180107" cy="490559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538937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1"/>
          <p:cNvSpPr>
            <a:spLocks noGrp="1"/>
          </p:cNvSpPr>
          <p:nvPr>
            <p:ph type="title"/>
          </p:nvPr>
        </p:nvSpPr>
        <p:spPr>
          <a:xfrm>
            <a:off x="438152" y="524044"/>
            <a:ext cx="11338560" cy="548640"/>
          </a:xfrm>
          <a:noFill/>
        </p:spPr>
        <p:txBody>
          <a:bodyPr>
            <a:noAutofit/>
          </a:bodyPr>
          <a:lstStyle>
            <a:lvl1pPr>
              <a:defRPr sz="4000" b="1" i="0" baseline="0">
                <a:solidFill>
                  <a:schemeClr val="tx1"/>
                </a:solidFill>
                <a:latin typeface="Avenir Heavy" charset="0"/>
                <a:ea typeface="Avenir Heavy" charset="0"/>
                <a:cs typeface="Avenir Heavy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23121" y="6081185"/>
            <a:ext cx="551054" cy="5510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74176" y="1292"/>
            <a:ext cx="825776" cy="6864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5440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1"/>
          <p:cNvSpPr>
            <a:spLocks noGrp="1"/>
          </p:cNvSpPr>
          <p:nvPr>
            <p:ph type="title"/>
          </p:nvPr>
        </p:nvSpPr>
        <p:spPr>
          <a:xfrm>
            <a:off x="438152" y="524044"/>
            <a:ext cx="11338560" cy="548640"/>
          </a:xfrm>
          <a:noFill/>
        </p:spPr>
        <p:txBody>
          <a:bodyPr>
            <a:noAutofit/>
          </a:bodyPr>
          <a:lstStyle>
            <a:lvl1pPr>
              <a:defRPr sz="4000" b="1" i="0" baseline="0">
                <a:solidFill>
                  <a:schemeClr val="tx1"/>
                </a:solidFill>
                <a:latin typeface="Avenir Heavy" charset="0"/>
                <a:ea typeface="Avenir Heavy" charset="0"/>
                <a:cs typeface="Avenir Heavy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23121" y="6081185"/>
            <a:ext cx="551054" cy="5510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74176" y="1292"/>
            <a:ext cx="825776" cy="6864660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38152" y="1536564"/>
            <a:ext cx="7013234" cy="4144962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800" b="0" baseline="0">
                <a:latin typeface="Consolas" charset="0"/>
                <a:ea typeface="Consolas" charset="0"/>
                <a:cs typeface="Consolas" charset="0"/>
              </a:defRPr>
            </a:lvl1pPr>
            <a:lvl2pPr marL="365760" indent="0">
              <a:buNone/>
              <a:defRPr sz="1600" b="1">
                <a:latin typeface="Consolas" charset="0"/>
                <a:ea typeface="Consolas" charset="0"/>
                <a:cs typeface="Consolas" charset="0"/>
              </a:defRPr>
            </a:lvl2pPr>
            <a:lvl3pPr marL="548640" indent="0">
              <a:buNone/>
              <a:defRPr sz="1200" b="1">
                <a:latin typeface="Consolas" charset="0"/>
                <a:ea typeface="Consolas" charset="0"/>
                <a:cs typeface="Consolas" charset="0"/>
              </a:defRPr>
            </a:lvl3pPr>
            <a:lvl4pPr marL="731520" indent="0">
              <a:buNone/>
              <a:defRPr sz="1100" b="1">
                <a:latin typeface="Consolas" charset="0"/>
                <a:ea typeface="Consolas" charset="0"/>
                <a:cs typeface="Consolas" charset="0"/>
              </a:defRPr>
            </a:lvl4pPr>
            <a:lvl5pPr marL="914400" indent="0">
              <a:buNone/>
              <a:defRPr sz="1050" b="1">
                <a:latin typeface="Consolas" charset="0"/>
                <a:ea typeface="Consolas" charset="0"/>
                <a:cs typeface="Consolas" charset="0"/>
              </a:defRPr>
            </a:lvl5pPr>
          </a:lstStyle>
          <a:p>
            <a:pPr lvl="0"/>
            <a:r>
              <a:rPr lang="en-US" dirty="0"/>
              <a:t>Click to edit </a:t>
            </a:r>
            <a:r>
              <a:rPr lang="en-US"/>
              <a:t>code snippet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7606999" y="1536564"/>
            <a:ext cx="3611563" cy="4144962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800"/>
            </a:lvl1pPr>
            <a:lvl2pPr>
              <a:defRPr sz="20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code description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981123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23121" y="6081185"/>
            <a:ext cx="551054" cy="5510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74176" y="1292"/>
            <a:ext cx="825776" cy="6864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4759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Wor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23121" y="6081185"/>
            <a:ext cx="551054" cy="5510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74176" y="1292"/>
            <a:ext cx="825776" cy="6864660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303021" y="320040"/>
            <a:ext cx="8778240" cy="5943600"/>
          </a:xfrm>
        </p:spPr>
        <p:txBody>
          <a:bodyPr anchor="ctr">
            <a:normAutofit/>
          </a:bodyPr>
          <a:lstStyle>
            <a:lvl1pPr marL="182880" indent="0" algn="ctr">
              <a:buNone/>
              <a:defRPr sz="6600" baseline="0"/>
            </a:lvl1pPr>
            <a:lvl2pPr marL="365760" indent="0">
              <a:buNone/>
              <a:defRPr/>
            </a:lvl2pPr>
            <a:lvl3pPr marL="548640" indent="0">
              <a:buNone/>
              <a:defRPr/>
            </a:lvl3pPr>
            <a:lvl4pPr marL="73152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Click to make</a:t>
            </a:r>
          </a:p>
          <a:p>
            <a:pPr lvl="0"/>
            <a:r>
              <a:rPr lang="en-US" dirty="0"/>
              <a:t>big statement</a:t>
            </a:r>
          </a:p>
        </p:txBody>
      </p:sp>
    </p:spTree>
    <p:extLst>
      <p:ext uri="{BB962C8B-B14F-4D97-AF65-F5344CB8AC3E}">
        <p14:creationId xmlns:p14="http://schemas.microsoft.com/office/powerpoint/2010/main" val="18700622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38152" y="405517"/>
            <a:ext cx="11210923" cy="1285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SLIDE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38152" y="1794510"/>
            <a:ext cx="11210923" cy="45948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slide subtitle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159899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2" r:id="rId2"/>
    <p:sldLayoutId id="2147483673" r:id="rId3"/>
    <p:sldLayoutId id="2147483662" r:id="rId4"/>
    <p:sldLayoutId id="2147483663" r:id="rId5"/>
    <p:sldLayoutId id="2147483669" r:id="rId6"/>
    <p:sldLayoutId id="2147483674" r:id="rId7"/>
    <p:sldLayoutId id="2147483666" r:id="rId8"/>
    <p:sldLayoutId id="2147483667" r:id="rId9"/>
    <p:sldLayoutId id="2147483664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i="0" kern="1200" baseline="0">
          <a:solidFill>
            <a:schemeClr val="tx1"/>
          </a:solidFill>
          <a:latin typeface="Avenir Heavy" charset="0"/>
          <a:ea typeface="Avenir Heavy" charset="0"/>
          <a:cs typeface="Avenir Heavy" charset="0"/>
        </a:defRPr>
      </a:lvl1pPr>
    </p:titleStyle>
    <p:bodyStyle>
      <a:lvl1pPr marL="365760" indent="-365760" algn="l" defTabSz="91440" rtl="0" eaLnBrk="1" latinLnBrk="0" hangingPunct="1">
        <a:lnSpc>
          <a:spcPct val="100000"/>
        </a:lnSpc>
        <a:spcBef>
          <a:spcPts val="1000"/>
        </a:spcBef>
        <a:buClr>
          <a:srgbClr val="3C59FD"/>
        </a:buClr>
        <a:buSzPct val="80000"/>
        <a:buFont typeface="Arial" panose="020B0604020202020204" pitchFamily="34" charset="0"/>
        <a:buChar char="•"/>
        <a:defRPr sz="3600" b="0" i="0" kern="1200" baseline="0">
          <a:solidFill>
            <a:schemeClr val="tx1"/>
          </a:solidFill>
          <a:latin typeface="Avenir Roman" charset="0"/>
          <a:ea typeface="Avenir Roman" charset="0"/>
          <a:cs typeface="Avenir Roman" charset="0"/>
        </a:defRPr>
      </a:lvl1pPr>
      <a:lvl2pPr marL="365760" indent="182880" algn="l" defTabSz="914400" rtl="0" eaLnBrk="1" latinLnBrk="0" hangingPunct="1">
        <a:lnSpc>
          <a:spcPct val="90000"/>
        </a:lnSpc>
        <a:spcBef>
          <a:spcPts val="500"/>
        </a:spcBef>
        <a:buClr>
          <a:srgbClr val="3C59FD"/>
        </a:buClr>
        <a:buSzPct val="80000"/>
        <a:buFont typeface="Arial" panose="020B0604020202020204" pitchFamily="34" charset="0"/>
        <a:buChar char="•"/>
        <a:tabLst>
          <a:tab pos="301752" algn="l"/>
        </a:tabLst>
        <a:defRPr sz="2800" b="0" i="0" kern="1200" baseline="0">
          <a:solidFill>
            <a:schemeClr val="tx1"/>
          </a:solidFill>
          <a:latin typeface="Avenir Roman" charset="0"/>
          <a:ea typeface="Avenir Roman" charset="0"/>
          <a:cs typeface="Avenir Roman" charset="0"/>
        </a:defRPr>
      </a:lvl2pPr>
      <a:lvl3pPr marL="548640" indent="182880" algn="l" defTabSz="914400" rtl="0" eaLnBrk="1" latinLnBrk="0" hangingPunct="1">
        <a:lnSpc>
          <a:spcPct val="90000"/>
        </a:lnSpc>
        <a:spcBef>
          <a:spcPts val="500"/>
        </a:spcBef>
        <a:buClr>
          <a:srgbClr val="3C59FD"/>
        </a:buClr>
        <a:buSzPct val="80000"/>
        <a:buFont typeface="Arial" panose="020B0604020202020204" pitchFamily="34" charset="0"/>
        <a:buChar char="•"/>
        <a:defRPr sz="2000" b="0" i="0" kern="1200" baseline="0">
          <a:solidFill>
            <a:schemeClr val="tx1"/>
          </a:solidFill>
          <a:latin typeface="Avenir Roman" charset="0"/>
          <a:ea typeface="Avenir Roman" charset="0"/>
          <a:cs typeface="Avenir Roman" charset="0"/>
        </a:defRPr>
      </a:lvl3pPr>
      <a:lvl4pPr marL="731520" indent="182880" algn="l" defTabSz="914400" rtl="0" eaLnBrk="1" latinLnBrk="0" hangingPunct="1">
        <a:lnSpc>
          <a:spcPct val="90000"/>
        </a:lnSpc>
        <a:spcBef>
          <a:spcPts val="500"/>
        </a:spcBef>
        <a:buClr>
          <a:srgbClr val="3C59FD"/>
        </a:buClr>
        <a:buSzPct val="80000"/>
        <a:buFont typeface="Arial" panose="020B0604020202020204" pitchFamily="34" charset="0"/>
        <a:buChar char="•"/>
        <a:defRPr sz="1800" b="0" i="0" kern="1200" baseline="0">
          <a:solidFill>
            <a:schemeClr val="tx1"/>
          </a:solidFill>
          <a:latin typeface="Avenir Roman" charset="0"/>
          <a:ea typeface="Avenir Roman" charset="0"/>
          <a:cs typeface="Avenir Roman" charset="0"/>
        </a:defRPr>
      </a:lvl4pPr>
      <a:lvl5pPr marL="914400" indent="182880" algn="l" defTabSz="914400" rtl="0" eaLnBrk="1" latinLnBrk="0" hangingPunct="1">
        <a:lnSpc>
          <a:spcPct val="90000"/>
        </a:lnSpc>
        <a:spcBef>
          <a:spcPts val="500"/>
        </a:spcBef>
        <a:buClr>
          <a:srgbClr val="3C59FD"/>
        </a:buClr>
        <a:buSzPct val="80000"/>
        <a:buFont typeface="Arial" panose="020B0604020202020204" pitchFamily="34" charset="0"/>
        <a:buChar char="•"/>
        <a:defRPr sz="1600" b="0" i="0" kern="1200" baseline="0">
          <a:solidFill>
            <a:schemeClr val="tx1"/>
          </a:solidFill>
          <a:latin typeface="Avenir Roman" charset="0"/>
          <a:ea typeface="Avenir Roman" charset="0"/>
          <a:cs typeface="Avenir Roman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 cap="all" spc="0" baseline="0">
          <a:solidFill>
            <a:srgbClr val="95BC46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market.nativescript.org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stackoverflow.com/questions/tagged/nativescript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ativescript.org/enterprise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npm-stat.com/charts.html?package=nativescript&amp;from=2016-01-31&amp;to=2017-03-31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nativescript-vue.org/en/docs/introduction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438152" y="3019455"/>
            <a:ext cx="10839448" cy="686946"/>
          </a:xfrm>
        </p:spPr>
        <p:txBody>
          <a:bodyPr>
            <a:noAutofit/>
          </a:bodyPr>
          <a:lstStyle/>
          <a:p>
            <a:r>
              <a:rPr lang="en-US" sz="6600" b="1" dirty="0">
                <a:solidFill>
                  <a:srgbClr val="3D59FE"/>
                </a:solidFill>
                <a:latin typeface="Avenir Heavy" charset="0"/>
                <a:ea typeface="Avenir Heavy" charset="0"/>
                <a:cs typeface="Avenir Heavy" charset="0"/>
              </a:rPr>
              <a:t>Introducing </a:t>
            </a:r>
            <a:r>
              <a:rPr lang="en-US" sz="6600" b="1" dirty="0" err="1">
                <a:solidFill>
                  <a:srgbClr val="3D59FE"/>
                </a:solidFill>
                <a:latin typeface="Avenir Heavy" charset="0"/>
                <a:ea typeface="Avenir Heavy" charset="0"/>
                <a:cs typeface="Avenir Heavy" charset="0"/>
              </a:rPr>
              <a:t>NativeScript</a:t>
            </a:r>
            <a:endParaRPr lang="en-US" sz="6600" b="1" dirty="0">
              <a:solidFill>
                <a:srgbClr val="3D59FE"/>
              </a:solidFill>
              <a:latin typeface="Avenir Heavy" charset="0"/>
              <a:ea typeface="Avenir Heavy" charset="0"/>
              <a:cs typeface="Avenir Heavy" charset="0"/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438152" y="3808001"/>
            <a:ext cx="10344148" cy="1195799"/>
          </a:xfrm>
        </p:spPr>
        <p:txBody>
          <a:bodyPr>
            <a:normAutofit fontScale="92500"/>
          </a:bodyPr>
          <a:lstStyle/>
          <a:p>
            <a:r>
              <a:rPr lang="en-US" dirty="0"/>
              <a:t>An open-source framework for building truly native mobile apps</a:t>
            </a:r>
            <a:br>
              <a:rPr lang="en-US" dirty="0"/>
            </a:br>
            <a:r>
              <a:rPr lang="en-US" dirty="0"/>
              <a:t>with Angular, </a:t>
            </a:r>
            <a:r>
              <a:rPr lang="en-US" dirty="0" err="1"/>
              <a:t>Vue</a:t>
            </a:r>
            <a:r>
              <a:rPr lang="en-US" dirty="0"/>
              <a:t>, TypeScript or JavaScript.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E099506A-0017-674F-AFD0-A345C21C3F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2734" y="5921425"/>
            <a:ext cx="228600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7585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20408" y="3149439"/>
            <a:ext cx="79122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venir Roman" charset="0"/>
                <a:ea typeface="Avenir Roman" charset="0"/>
                <a:cs typeface="Avenir Roman" charset="0"/>
              </a:rPr>
              <a:t>Ease of doing native-y things </a:t>
            </a:r>
          </a:p>
        </p:txBody>
      </p:sp>
      <p:sp>
        <p:nvSpPr>
          <p:cNvPr id="5" name="Oval 4"/>
          <p:cNvSpPr/>
          <p:nvPr/>
        </p:nvSpPr>
        <p:spPr>
          <a:xfrm>
            <a:off x="1801672" y="2897082"/>
            <a:ext cx="1097280" cy="1097280"/>
          </a:xfrm>
          <a:prstGeom prst="ellipse">
            <a:avLst/>
          </a:prstGeom>
          <a:noFill/>
          <a:ln>
            <a:solidFill>
              <a:srgbClr val="3D59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2880" rtlCol="0" anchor="ctr"/>
          <a:lstStyle/>
          <a:p>
            <a:pPr algn="ctr"/>
            <a:r>
              <a:rPr lang="en-US" sz="5400" dirty="0">
                <a:solidFill>
                  <a:srgbClr val="3D59FE"/>
                </a:solidFill>
                <a:latin typeface="Avenir Roman" charset="0"/>
                <a:ea typeface="Avenir Roman" charset="0"/>
                <a:cs typeface="Avenir Roman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7685241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438152" y="524044"/>
            <a:ext cx="11338560" cy="54864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tx1"/>
                </a:solidFill>
                <a:latin typeface="Avenir Heavy" charset="0"/>
                <a:ea typeface="Avenir Heavy" charset="0"/>
                <a:cs typeface="Avenir Heavy" charset="0"/>
              </a:defRPr>
            </a:lvl1pPr>
          </a:lstStyle>
          <a:p>
            <a:r>
              <a:rPr lang="en-US" dirty="0" err="1"/>
              <a:t>NativeScript</a:t>
            </a:r>
            <a:r>
              <a:rPr lang="en-US" dirty="0"/>
              <a:t> modules</a:t>
            </a:r>
          </a:p>
        </p:txBody>
      </p:sp>
      <p:pic>
        <p:nvPicPr>
          <p:cNvPr id="5" name="Picture 4" descr="Screen Shot 2015-01-30 at 12.59.57 PM.png"/>
          <p:cNvPicPr>
            <a:picLocks noChangeAspect="1"/>
          </p:cNvPicPr>
          <p:nvPr/>
        </p:nvPicPr>
        <p:blipFill>
          <a:blip r:embed="rId3">
            <a:alphaModFix amt="51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06261" y="4888366"/>
            <a:ext cx="9876666" cy="1152078"/>
          </a:xfrm>
          <a:prstGeom prst="rect">
            <a:avLst/>
          </a:prstGeom>
        </p:spPr>
      </p:pic>
      <p:pic>
        <p:nvPicPr>
          <p:cNvPr id="6" name="Picture 5" descr="Screen Shot 2015-01-30 at 1.02.28 PM.png"/>
          <p:cNvPicPr>
            <a:picLocks noChangeAspect="1"/>
          </p:cNvPicPr>
          <p:nvPr/>
        </p:nvPicPr>
        <p:blipFill>
          <a:blip r:embed="rId4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06261" y="3477717"/>
            <a:ext cx="4631647" cy="583421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H="1">
            <a:off x="3815332" y="2419503"/>
            <a:ext cx="1" cy="899786"/>
          </a:xfrm>
          <a:prstGeom prst="straightConnector1">
            <a:avLst/>
          </a:prstGeom>
          <a:ln w="28575">
            <a:solidFill>
              <a:srgbClr val="3D59FE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8098839" y="2346418"/>
            <a:ext cx="0" cy="2991700"/>
          </a:xfrm>
          <a:prstGeom prst="straightConnector1">
            <a:avLst/>
          </a:prstGeom>
          <a:ln w="28575">
            <a:solidFill>
              <a:srgbClr val="3D59FE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475398" y="1487470"/>
            <a:ext cx="10452455" cy="1259885"/>
          </a:xfrm>
          <a:prstGeom prst="rect">
            <a:avLst/>
          </a:prstGeom>
          <a:noFill/>
          <a:ln w="38100">
            <a:solidFill>
              <a:srgbClr val="3D59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 cstate="screen">
            <a:alphaModFix amt="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167" y="4921253"/>
            <a:ext cx="1233725" cy="83372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 cstate="screen">
            <a:alphaModFix amt="3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8152" y="3233481"/>
            <a:ext cx="1407183" cy="95094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167" y="1548491"/>
            <a:ext cx="6726050" cy="117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8134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1512" y="2894788"/>
            <a:ext cx="2806506" cy="511697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967" y="2583261"/>
            <a:ext cx="3148232" cy="5740032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38152" y="524044"/>
            <a:ext cx="11338560" cy="548640"/>
          </a:xfrm>
        </p:spPr>
        <p:txBody>
          <a:bodyPr/>
          <a:lstStyle/>
          <a:p>
            <a:r>
              <a:rPr lang="en-US" sz="4000" dirty="0" err="1"/>
              <a:t>NativeScript</a:t>
            </a:r>
            <a:r>
              <a:rPr lang="en-US" sz="4000" dirty="0"/>
              <a:t> modules for UIs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2705100" y="2261912"/>
            <a:ext cx="2078664" cy="3059388"/>
          </a:xfrm>
          <a:prstGeom prst="straightConnector1">
            <a:avLst/>
          </a:prstGeom>
          <a:ln w="28575">
            <a:solidFill>
              <a:srgbClr val="3D59FE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>
            <a:off x="6965512" y="2268212"/>
            <a:ext cx="1822888" cy="3154688"/>
          </a:xfrm>
          <a:prstGeom prst="straightConnector1">
            <a:avLst/>
          </a:prstGeom>
          <a:ln w="28575">
            <a:solidFill>
              <a:srgbClr val="3D59FE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438152" y="1284270"/>
            <a:ext cx="10452455" cy="1259885"/>
          </a:xfrm>
          <a:prstGeom prst="rect">
            <a:avLst/>
          </a:prstGeom>
          <a:noFill/>
          <a:ln w="38100">
            <a:solidFill>
              <a:srgbClr val="3D59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206" y="1531612"/>
            <a:ext cx="4051300" cy="73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526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438152" y="524044"/>
            <a:ext cx="11338560" cy="54864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tx1"/>
                </a:solidFill>
                <a:latin typeface="Avenir Heavy" charset="0"/>
                <a:ea typeface="Avenir Heavy" charset="0"/>
                <a:cs typeface="Avenir Heavy" charset="0"/>
              </a:defRPr>
            </a:lvl1pPr>
          </a:lstStyle>
          <a:p>
            <a:r>
              <a:rPr lang="en-US" dirty="0" err="1"/>
              <a:t>NativeScript</a:t>
            </a:r>
            <a:r>
              <a:rPr lang="en-US" dirty="0"/>
              <a:t> Plugins Hub </a:t>
            </a:r>
          </a:p>
          <a:p>
            <a:r>
              <a:rPr lang="en-US" sz="2400" dirty="0">
                <a:hlinkClick r:id="rId3"/>
              </a:rPr>
              <a:t>https://market.nativescript.org/</a:t>
            </a:r>
            <a:endParaRPr lang="en-US" sz="2400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FC179688-CB04-3348-B4A3-41E973500C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152" y="1808702"/>
            <a:ext cx="10224080" cy="6697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7600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4969" y="3205523"/>
            <a:ext cx="4062343" cy="80473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3970" y="3205523"/>
            <a:ext cx="3627230" cy="804332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438152" y="524044"/>
            <a:ext cx="11338560" cy="54864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tx1"/>
                </a:solidFill>
                <a:latin typeface="Avenir Heavy" charset="0"/>
                <a:ea typeface="Avenir Heavy" charset="0"/>
                <a:cs typeface="Avenir Heavy" charset="0"/>
              </a:defRPr>
            </a:lvl1pPr>
          </a:lstStyle>
          <a:p>
            <a:r>
              <a:rPr lang="en-US" dirty="0"/>
              <a:t>Reuse existing native Android and iOS libraries</a:t>
            </a:r>
          </a:p>
        </p:txBody>
      </p:sp>
    </p:spTree>
    <p:extLst>
      <p:ext uri="{BB962C8B-B14F-4D97-AF65-F5344CB8AC3E}">
        <p14:creationId xmlns:p14="http://schemas.microsoft.com/office/powerpoint/2010/main" val="3912944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01139" y="3079865"/>
            <a:ext cx="79122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venir Roman" charset="0"/>
                <a:ea typeface="Avenir Roman" charset="0"/>
                <a:cs typeface="Avenir Roman" charset="0"/>
              </a:rPr>
              <a:t>Vibrant and growing community 💖</a:t>
            </a:r>
          </a:p>
        </p:txBody>
      </p:sp>
      <p:sp>
        <p:nvSpPr>
          <p:cNvPr id="5" name="Oval 4"/>
          <p:cNvSpPr/>
          <p:nvPr/>
        </p:nvSpPr>
        <p:spPr>
          <a:xfrm>
            <a:off x="1672463" y="2823612"/>
            <a:ext cx="1097280" cy="1097280"/>
          </a:xfrm>
          <a:prstGeom prst="ellipse">
            <a:avLst/>
          </a:prstGeom>
          <a:noFill/>
          <a:ln>
            <a:solidFill>
              <a:srgbClr val="3D59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2880" rtlCol="0" anchor="ctr"/>
          <a:lstStyle/>
          <a:p>
            <a:pPr algn="ctr"/>
            <a:r>
              <a:rPr lang="en-US" sz="5400" dirty="0">
                <a:solidFill>
                  <a:srgbClr val="3D59FE"/>
                </a:solidFill>
                <a:latin typeface="Avenir Roman" charset="0"/>
                <a:ea typeface="Avenir Roman" charset="0"/>
                <a:cs typeface="Avenir Roman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476461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438152" y="524044"/>
            <a:ext cx="11338560" cy="54864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tx1"/>
                </a:solidFill>
                <a:latin typeface="Avenir Heavy" charset="0"/>
                <a:ea typeface="Avenir Heavy" charset="0"/>
                <a:cs typeface="Avenir Heavy" charset="0"/>
              </a:defRPr>
            </a:lvl1pPr>
          </a:lstStyle>
          <a:p>
            <a:r>
              <a:rPr lang="en-US" dirty="0" err="1"/>
              <a:t>NativeScript</a:t>
            </a:r>
            <a:r>
              <a:rPr lang="en-US" dirty="0"/>
              <a:t> community forum </a:t>
            </a:r>
            <a:r>
              <a:rPr lang="en-US" sz="2400" dirty="0"/>
              <a:t>(</a:t>
            </a:r>
            <a:r>
              <a:rPr lang="en-US" sz="2400" dirty="0">
                <a:hlinkClick r:id="rId3"/>
              </a:rPr>
              <a:t>https://stackoverflow.com/questions/tagged/nativescript</a:t>
            </a:r>
            <a:r>
              <a:rPr lang="en-US" sz="2400" dirty="0"/>
              <a:t>)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8D245EC2-4E73-CD4E-B3FE-2E10296D6C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152" y="1617784"/>
            <a:ext cx="98404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0272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438152" y="524044"/>
            <a:ext cx="11338560" cy="54864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tx1"/>
                </a:solidFill>
                <a:latin typeface="Avenir Heavy" charset="0"/>
                <a:ea typeface="Avenir Heavy" charset="0"/>
                <a:cs typeface="Avenir Heavy" charset="0"/>
              </a:defRPr>
            </a:lvl1pPr>
          </a:lstStyle>
          <a:p>
            <a:r>
              <a:rPr lang="en-US" dirty="0" err="1"/>
              <a:t>NativeScript</a:t>
            </a:r>
            <a:r>
              <a:rPr lang="en-US" dirty="0"/>
              <a:t> community Slack channel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5AE3ED3-55E3-FB40-85BD-ACAFAE537C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152" y="1239968"/>
            <a:ext cx="9085992" cy="5420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1428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51443" y="1350456"/>
            <a:ext cx="791222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venir Roman" charset="0"/>
                <a:ea typeface="Avenir Roman" charset="0"/>
                <a:cs typeface="Avenir Roman" charset="0"/>
              </a:rPr>
              <a:t>Supported by a major software company vested in your success </a:t>
            </a:r>
            <a:r>
              <a:rPr lang="mr-IN" sz="3200" dirty="0">
                <a:latin typeface="Avenir Roman" charset="0"/>
                <a:ea typeface="Avenir Roman" charset="0"/>
                <a:cs typeface="Avenir Roman" charset="0"/>
              </a:rPr>
              <a:t>👨‍💼👩‍💼</a:t>
            </a:r>
            <a:endParaRPr lang="en-US" sz="3200" dirty="0">
              <a:latin typeface="Avenir Roman" charset="0"/>
              <a:ea typeface="Avenir Roman" charset="0"/>
              <a:cs typeface="Avenir Roman" charset="0"/>
            </a:endParaRPr>
          </a:p>
        </p:txBody>
      </p:sp>
      <p:sp>
        <p:nvSpPr>
          <p:cNvPr id="5" name="Oval 4"/>
          <p:cNvSpPr/>
          <p:nvPr/>
        </p:nvSpPr>
        <p:spPr>
          <a:xfrm>
            <a:off x="1602889" y="1108038"/>
            <a:ext cx="1097280" cy="1097280"/>
          </a:xfrm>
          <a:prstGeom prst="ellipse">
            <a:avLst/>
          </a:prstGeom>
          <a:noFill/>
          <a:ln>
            <a:solidFill>
              <a:srgbClr val="3D59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2880" rtlCol="0" anchor="ctr"/>
          <a:lstStyle/>
          <a:p>
            <a:pPr algn="ctr"/>
            <a:r>
              <a:rPr lang="en-US" sz="5400" dirty="0">
                <a:solidFill>
                  <a:srgbClr val="3D59FE"/>
                </a:solidFill>
                <a:latin typeface="Avenir Roman" charset="0"/>
                <a:ea typeface="Avenir Roman" charset="0"/>
                <a:cs typeface="Avenir Roman" charset="0"/>
              </a:rPr>
              <a:t>5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7245" y="2536601"/>
            <a:ext cx="7715832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4976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438152" y="524044"/>
            <a:ext cx="11338560" cy="54864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tx1"/>
                </a:solidFill>
                <a:latin typeface="Avenir Heavy" charset="0"/>
                <a:ea typeface="Avenir Heavy" charset="0"/>
                <a:cs typeface="Avenir Heavy" charset="0"/>
              </a:defRPr>
            </a:lvl1pPr>
          </a:lstStyle>
          <a:p>
            <a:r>
              <a:rPr lang="en-US" dirty="0" err="1"/>
              <a:t>NativeScript</a:t>
            </a:r>
            <a:r>
              <a:rPr lang="en-US" dirty="0"/>
              <a:t> offers enterprise support</a:t>
            </a:r>
          </a:p>
          <a:p>
            <a:r>
              <a:rPr lang="en-US" sz="2400" dirty="0">
                <a:hlinkClick r:id="rId3"/>
              </a:rPr>
              <a:t>https://www.nativescript.org/enterprise</a:t>
            </a:r>
            <a:endParaRPr lang="en-US" sz="2400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77E0D246-E0AE-F549-B389-35B04B7D32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152" y="1544980"/>
            <a:ext cx="8942153" cy="5823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3945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52488" y="525463"/>
            <a:ext cx="11339512" cy="547687"/>
          </a:xfrm>
        </p:spPr>
        <p:txBody>
          <a:bodyPr>
            <a:normAutofit fontScale="90000"/>
          </a:bodyPr>
          <a:lstStyle/>
          <a:p>
            <a:r>
              <a:rPr lang="en-US"/>
              <a:t>Hybrid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681926" y="2169763"/>
            <a:ext cx="2030279" cy="203027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Roboto Light" charset="0"/>
                <a:ea typeface="Roboto Light" charset="0"/>
                <a:cs typeface="Roboto Light" charset="0"/>
              </a:rPr>
              <a:t>100% Web</a:t>
            </a:r>
          </a:p>
        </p:txBody>
      </p:sp>
      <p:sp>
        <p:nvSpPr>
          <p:cNvPr id="7" name="Oval 6"/>
          <p:cNvSpPr/>
          <p:nvPr/>
        </p:nvSpPr>
        <p:spPr>
          <a:xfrm>
            <a:off x="9280902" y="2169763"/>
            <a:ext cx="2030279" cy="2030279"/>
          </a:xfrm>
          <a:prstGeom prst="ellipse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Roboto Light" charset="0"/>
                <a:ea typeface="Roboto Light" charset="0"/>
                <a:cs typeface="Roboto Light" charset="0"/>
              </a:rPr>
              <a:t>100% Native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022171" y="2169763"/>
            <a:ext cx="5873856" cy="2030279"/>
            <a:chOff x="3022171" y="2169763"/>
            <a:chExt cx="5873856" cy="2030279"/>
          </a:xfrm>
        </p:grpSpPr>
        <p:sp>
          <p:nvSpPr>
            <p:cNvPr id="8" name="Oval 7"/>
            <p:cNvSpPr/>
            <p:nvPr/>
          </p:nvSpPr>
          <p:spPr>
            <a:xfrm>
              <a:off x="4932445" y="2169763"/>
              <a:ext cx="2030279" cy="2030279"/>
            </a:xfrm>
            <a:prstGeom prst="ellipse">
              <a:avLst/>
            </a:prstGeom>
            <a:noFill/>
            <a:ln w="1905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  <a:latin typeface="Roboto Light" charset="0"/>
                  <a:ea typeface="Roboto Light" charset="0"/>
                  <a:cs typeface="Roboto Light" charset="0"/>
                </a:rPr>
                <a:t>Hybrid</a:t>
              </a:r>
            </a:p>
          </p:txBody>
        </p:sp>
        <p:cxnSp>
          <p:nvCxnSpPr>
            <p:cNvPr id="4" name="Straight Arrow Connector 3"/>
            <p:cNvCxnSpPr/>
            <p:nvPr/>
          </p:nvCxnSpPr>
          <p:spPr>
            <a:xfrm>
              <a:off x="3022171" y="3184903"/>
              <a:ext cx="1565328" cy="0"/>
            </a:xfrm>
            <a:prstGeom prst="straightConnector1">
              <a:avLst/>
            </a:prstGeom>
            <a:ln w="38100">
              <a:solidFill>
                <a:schemeClr val="bg1">
                  <a:lumMod val="65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 flipH="1">
              <a:off x="7330699" y="3184903"/>
              <a:ext cx="1565328" cy="0"/>
            </a:xfrm>
            <a:prstGeom prst="straightConnector1">
              <a:avLst/>
            </a:prstGeom>
            <a:ln w="38100">
              <a:solidFill>
                <a:schemeClr val="bg1">
                  <a:lumMod val="65000"/>
                </a:schemeClr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/>
          <p:cNvSpPr txBox="1"/>
          <p:nvPr/>
        </p:nvSpPr>
        <p:spPr>
          <a:xfrm>
            <a:off x="1228773" y="4393151"/>
            <a:ext cx="246413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Reach</a:t>
            </a:r>
          </a:p>
          <a:p>
            <a:r>
              <a:rPr lang="en-US" sz="2400" dirty="0"/>
              <a:t>Code/Skill Reuse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017072" y="4393151"/>
            <a:ext cx="295504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dirty="0"/>
              <a:t>Richness</a:t>
            </a:r>
          </a:p>
          <a:p>
            <a:pPr algn="r"/>
            <a:r>
              <a:rPr lang="en-US" sz="2400" dirty="0"/>
              <a:t>Premium experience</a:t>
            </a:r>
          </a:p>
          <a:p>
            <a:pPr algn="r"/>
            <a:r>
              <a:rPr lang="en-US" sz="2400" dirty="0"/>
              <a:t>Device APIs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011883" y="4531650"/>
            <a:ext cx="19399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4">
                    <a:lumMod val="75000"/>
                  </a:schemeClr>
                </a:solidFill>
              </a:rPr>
              <a:t>Best of both?</a:t>
            </a:r>
            <a:endParaRPr lang="en-US" sz="2400" dirty="0">
              <a:solidFill>
                <a:schemeClr val="accent4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6575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 Reasons to use </a:t>
            </a:r>
            <a:r>
              <a:rPr lang="en-US" dirty="0" err="1"/>
              <a:t>NativeScript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438152" y="1851489"/>
            <a:ext cx="11180107" cy="4905599"/>
          </a:xfrm>
        </p:spPr>
        <p:txBody>
          <a:bodyPr/>
          <a:lstStyle/>
          <a:p>
            <a:r>
              <a:rPr lang="en-US" b="1" dirty="0"/>
              <a:t>1</a:t>
            </a:r>
            <a:r>
              <a:rPr lang="en-US" dirty="0"/>
              <a:t>) Rich, animated native UI</a:t>
            </a:r>
          </a:p>
          <a:p>
            <a:r>
              <a:rPr lang="en-US" b="1" dirty="0"/>
              <a:t>2</a:t>
            </a:r>
            <a:r>
              <a:rPr lang="en-US" dirty="0"/>
              <a:t>) Maximum code and skill reusability</a:t>
            </a:r>
          </a:p>
          <a:p>
            <a:r>
              <a:rPr lang="en-US" b="1" dirty="0"/>
              <a:t>3</a:t>
            </a:r>
            <a:r>
              <a:rPr lang="en-US" dirty="0"/>
              <a:t>) Ease of doing native-y things</a:t>
            </a:r>
          </a:p>
          <a:p>
            <a:r>
              <a:rPr lang="en-US" b="1" dirty="0"/>
              <a:t>4</a:t>
            </a:r>
            <a:r>
              <a:rPr lang="en-US" dirty="0"/>
              <a:t>) Vibrant and growing community</a:t>
            </a:r>
          </a:p>
          <a:p>
            <a:r>
              <a:rPr lang="en-US" b="1" dirty="0"/>
              <a:t>5</a:t>
            </a:r>
            <a:r>
              <a:rPr lang="en-US" dirty="0"/>
              <a:t>) Supported by a major software company</a:t>
            </a:r>
          </a:p>
        </p:txBody>
      </p:sp>
    </p:spTree>
    <p:extLst>
      <p:ext uri="{BB962C8B-B14F-4D97-AF65-F5344CB8AC3E}">
        <p14:creationId xmlns:p14="http://schemas.microsoft.com/office/powerpoint/2010/main" val="2643885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356814" y="449249"/>
            <a:ext cx="11965718" cy="5943600"/>
          </a:xfrm>
        </p:spPr>
        <p:txBody>
          <a:bodyPr>
            <a:normAutofit/>
          </a:bodyPr>
          <a:lstStyle/>
          <a:p>
            <a:r>
              <a:rPr lang="en-US" sz="5400" b="1" dirty="0" err="1"/>
              <a:t>NativeScript</a:t>
            </a:r>
            <a:r>
              <a:rPr lang="en-US" sz="5400" dirty="0"/>
              <a:t> is the best tool for cross-platform native app development 🎉</a:t>
            </a:r>
          </a:p>
        </p:txBody>
      </p:sp>
    </p:spTree>
    <p:extLst>
      <p:ext uri="{BB962C8B-B14F-4D97-AF65-F5344CB8AC3E}">
        <p14:creationId xmlns:p14="http://schemas.microsoft.com/office/powerpoint/2010/main" val="4355177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Let’s get started! </a:t>
            </a:r>
            <a:r>
              <a:rPr lang="en-US" dirty="0"/>
              <a:t>🔥</a:t>
            </a:r>
          </a:p>
        </p:txBody>
      </p:sp>
    </p:spTree>
    <p:extLst>
      <p:ext uri="{BB962C8B-B14F-4D97-AF65-F5344CB8AC3E}">
        <p14:creationId xmlns:p14="http://schemas.microsoft.com/office/powerpoint/2010/main" val="11426512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639956" y="5328286"/>
            <a:ext cx="839183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venir Roman" charset="0"/>
                <a:ea typeface="Avenir Roman" charset="0"/>
                <a:cs typeface="Avenir Roman" charset="0"/>
                <a:hlinkClick r:id="rId3"/>
              </a:rPr>
              <a:t>https://npm-stat.com/charts.html?package=</a:t>
            </a:r>
            <a:r>
              <a:rPr lang="en-US" sz="2800" dirty="0" err="1">
                <a:latin typeface="Avenir Roman" charset="0"/>
                <a:ea typeface="Avenir Roman" charset="0"/>
                <a:cs typeface="Avenir Roman" charset="0"/>
                <a:hlinkClick r:id="rId3"/>
              </a:rPr>
              <a:t>nativescript&amp;from</a:t>
            </a:r>
            <a:r>
              <a:rPr lang="en-US" sz="2800" dirty="0">
                <a:latin typeface="Avenir Roman" charset="0"/>
                <a:ea typeface="Avenir Roman" charset="0"/>
                <a:cs typeface="Avenir Roman" charset="0"/>
                <a:hlinkClick r:id="rId3"/>
              </a:rPr>
              <a:t>=2018-04-01&amp;to=2019-03-31</a:t>
            </a:r>
            <a:r>
              <a:rPr lang="en-US" sz="2800" dirty="0">
                <a:latin typeface="Avenir Roman" charset="0"/>
                <a:ea typeface="Avenir Roman" charset="0"/>
                <a:cs typeface="Avenir Roman" charset="0"/>
              </a:rPr>
              <a:t> 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23852" y="425053"/>
            <a:ext cx="11338560" cy="54864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baseline="0">
                <a:solidFill>
                  <a:schemeClr val="tx1"/>
                </a:solidFill>
                <a:latin typeface="Avenir Heavy" charset="0"/>
                <a:ea typeface="Avenir Heavy" charset="0"/>
                <a:cs typeface="Avenir Heavy" charset="0"/>
              </a:defRPr>
            </a:lvl1pPr>
          </a:lstStyle>
          <a:p>
            <a:r>
              <a:rPr lang="en-US" dirty="0" err="1"/>
              <a:t>npm</a:t>
            </a:r>
            <a:r>
              <a:rPr lang="en-US" dirty="0"/>
              <a:t> downloads of the “</a:t>
            </a:r>
            <a:r>
              <a:rPr lang="en-US" dirty="0" err="1"/>
              <a:t>nativescript</a:t>
            </a:r>
            <a:r>
              <a:rPr lang="en-US" dirty="0"/>
              <a:t>” package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0328" y="1375781"/>
            <a:ext cx="9231086" cy="3550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1333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356814" y="449249"/>
            <a:ext cx="11965718" cy="5943600"/>
          </a:xfrm>
        </p:spPr>
        <p:txBody>
          <a:bodyPr>
            <a:normAutofit/>
          </a:bodyPr>
          <a:lstStyle/>
          <a:p>
            <a:r>
              <a:rPr lang="en-US" sz="5400" b="1" dirty="0" err="1"/>
              <a:t>NativeScript</a:t>
            </a:r>
            <a:r>
              <a:rPr lang="en-US" sz="5400" dirty="0"/>
              <a:t> is the best tool for cross-platform native app development 🎉</a:t>
            </a:r>
          </a:p>
        </p:txBody>
      </p:sp>
    </p:spTree>
    <p:extLst>
      <p:ext uri="{BB962C8B-B14F-4D97-AF65-F5344CB8AC3E}">
        <p14:creationId xmlns:p14="http://schemas.microsoft.com/office/powerpoint/2010/main" val="5438675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F0AB4E80-6F9B-6244-BCE2-F34E52AEFB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152" y="1383877"/>
            <a:ext cx="9496958" cy="6580690"/>
          </a:xfrm>
          <a:prstGeom prst="rect">
            <a:avLst/>
          </a:prstGeom>
        </p:spPr>
      </p:pic>
      <p:sp>
        <p:nvSpPr>
          <p:cNvPr id="4" name="Titel 3">
            <a:extLst>
              <a:ext uri="{FF2B5EF4-FFF2-40B4-BE49-F238E27FC236}">
                <a16:creationId xmlns:a16="http://schemas.microsoft.com/office/drawing/2014/main" id="{8A1B8D7E-5672-B543-BCED-F1A4A19AA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NativeScript</a:t>
            </a:r>
            <a:r>
              <a:rPr lang="de-DE" dirty="0"/>
              <a:t> – </a:t>
            </a:r>
            <a:r>
              <a:rPr lang="de-DE" dirty="0" err="1"/>
              <a:t>Vue</a:t>
            </a:r>
            <a:br>
              <a:rPr lang="de-DE" dirty="0"/>
            </a:br>
            <a:r>
              <a:rPr lang="de-DE" sz="2400" dirty="0">
                <a:hlinkClick r:id="rId3"/>
              </a:rPr>
              <a:t>https://nativescript-vue.org/en/docs/introduction/</a:t>
            </a: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7053651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303021" y="409492"/>
            <a:ext cx="8778240" cy="5943600"/>
          </a:xfrm>
        </p:spPr>
        <p:txBody>
          <a:bodyPr/>
          <a:lstStyle/>
          <a:p>
            <a:r>
              <a:rPr lang="en-US" dirty="0"/>
              <a:t>5 reasons</a:t>
            </a:r>
          </a:p>
        </p:txBody>
      </p:sp>
    </p:spTree>
    <p:extLst>
      <p:ext uri="{BB962C8B-B14F-4D97-AF65-F5344CB8AC3E}">
        <p14:creationId xmlns:p14="http://schemas.microsoft.com/office/powerpoint/2010/main" val="19621944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ns_qsf-demo.mov"/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299798" y="449431"/>
            <a:ext cx="3205236" cy="569976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649680" y="2536969"/>
            <a:ext cx="357959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Avenir Light" charset="0"/>
                <a:ea typeface="Avenir Light" charset="0"/>
                <a:cs typeface="Avenir Light" charset="0"/>
              </a:rPr>
              <a:t>Search for </a:t>
            </a:r>
          </a:p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Avenir Light" charset="0"/>
                <a:ea typeface="Avenir Light" charset="0"/>
                <a:cs typeface="Avenir Light" charset="0"/>
              </a:rPr>
              <a:t>“</a:t>
            </a:r>
            <a:r>
              <a:rPr lang="en-US" b="1" dirty="0">
                <a:solidFill>
                  <a:schemeClr val="bg1">
                    <a:lumMod val="50000"/>
                  </a:schemeClr>
                </a:solidFill>
                <a:latin typeface="Avenir Light" charset="0"/>
                <a:ea typeface="Avenir Light" charset="0"/>
                <a:cs typeface="Avenir Light" charset="0"/>
              </a:rPr>
              <a:t>Examples </a:t>
            </a:r>
            <a:r>
              <a:rPr lang="en-US" b="1" dirty="0" err="1">
                <a:solidFill>
                  <a:schemeClr val="bg1">
                    <a:lumMod val="50000"/>
                  </a:schemeClr>
                </a:solidFill>
                <a:latin typeface="Avenir Light" charset="0"/>
                <a:ea typeface="Avenir Light" charset="0"/>
                <a:cs typeface="Avenir Light" charset="0"/>
              </a:rPr>
              <a:t>NativeScript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Avenir Light" charset="0"/>
                <a:ea typeface="Avenir Light" charset="0"/>
                <a:cs typeface="Avenir Light" charset="0"/>
              </a:rPr>
              <a:t>”</a:t>
            </a:r>
          </a:p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Avenir Light" charset="0"/>
                <a:ea typeface="Avenir Light" charset="0"/>
                <a:cs typeface="Avenir Light" charset="0"/>
              </a:rPr>
              <a:t>in the iOS App Store or Google Play to try this app out for yourself.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51005" y="2517290"/>
            <a:ext cx="346159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venir Roman" charset="0"/>
                <a:ea typeface="Avenir Roman" charset="0"/>
                <a:cs typeface="Avenir Roman" charset="0"/>
              </a:rPr>
              <a:t>Rich, animated, “no compromise” native UI</a:t>
            </a:r>
          </a:p>
          <a:p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Avenir Roman" charset="0"/>
                <a:ea typeface="Avenir Roman" charset="0"/>
                <a:cs typeface="Avenir Roman" charset="0"/>
              </a:rPr>
              <a:t>(with shared UI code)</a:t>
            </a:r>
          </a:p>
        </p:txBody>
      </p:sp>
      <p:sp>
        <p:nvSpPr>
          <p:cNvPr id="6" name="Oval 5"/>
          <p:cNvSpPr/>
          <p:nvPr/>
        </p:nvSpPr>
        <p:spPr>
          <a:xfrm>
            <a:off x="1602889" y="1108038"/>
            <a:ext cx="1097280" cy="1097280"/>
          </a:xfrm>
          <a:prstGeom prst="ellipse">
            <a:avLst/>
          </a:prstGeom>
          <a:noFill/>
          <a:ln>
            <a:solidFill>
              <a:srgbClr val="3D59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2880" rtlCol="0" anchor="ctr"/>
          <a:lstStyle/>
          <a:p>
            <a:pPr algn="ctr"/>
            <a:r>
              <a:rPr lang="en-US" sz="5400">
                <a:solidFill>
                  <a:srgbClr val="3D59FE"/>
                </a:solidFill>
                <a:latin typeface="Avenir Roman" charset="0"/>
                <a:ea typeface="Avenir Roman" charset="0"/>
                <a:cs typeface="Avenir Roman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525818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repeatCount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71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51443" y="1350458"/>
            <a:ext cx="7912228" cy="584775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r>
              <a:rPr lang="en-US" sz="3200" dirty="0">
                <a:latin typeface="Avenir Roman" charset="0"/>
                <a:ea typeface="Avenir Roman" charset="0"/>
                <a:cs typeface="Avenir Roman" charset="0"/>
              </a:rPr>
              <a:t>First-class </a:t>
            </a:r>
            <a:r>
              <a:rPr lang="en-US" sz="3200" dirty="0" err="1">
                <a:latin typeface="Avenir Roman" charset="0"/>
                <a:ea typeface="Avenir Roman" charset="0"/>
                <a:cs typeface="Avenir Roman" charset="0"/>
              </a:rPr>
              <a:t>Vue</a:t>
            </a:r>
            <a:r>
              <a:rPr lang="en-US" sz="3200" dirty="0">
                <a:latin typeface="Avenir Roman" charset="0"/>
                <a:ea typeface="Avenir Roman" charset="0"/>
                <a:cs typeface="Avenir Roman" charset="0"/>
              </a:rPr>
              <a:t> and TypeScript support</a:t>
            </a:r>
          </a:p>
        </p:txBody>
      </p:sp>
      <p:sp>
        <p:nvSpPr>
          <p:cNvPr id="6" name="Oval 5"/>
          <p:cNvSpPr/>
          <p:nvPr/>
        </p:nvSpPr>
        <p:spPr>
          <a:xfrm>
            <a:off x="1602889" y="1108039"/>
            <a:ext cx="1097280" cy="1097280"/>
          </a:xfrm>
          <a:prstGeom prst="ellipse">
            <a:avLst/>
          </a:prstGeom>
          <a:noFill/>
          <a:ln>
            <a:solidFill>
              <a:srgbClr val="3D59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182880" rIns="91440" bIns="45720" rtlCol="0" anchor="ctr"/>
          <a:lstStyle/>
          <a:p>
            <a:pPr algn="ctr"/>
            <a:r>
              <a:rPr lang="en-US" sz="5467" dirty="0">
                <a:solidFill>
                  <a:srgbClr val="3D59FE"/>
                </a:solidFill>
                <a:latin typeface="Avenir Roman" charset="0"/>
                <a:ea typeface="Avenir Roman" charset="0"/>
                <a:cs typeface="Avenir Roman" charset="0"/>
              </a:rPr>
              <a:t>2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7084" y="2920017"/>
            <a:ext cx="3149869" cy="2359361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4077" y="2920017"/>
            <a:ext cx="1983889" cy="198388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3549878" y="3250241"/>
            <a:ext cx="867545" cy="1323439"/>
          </a:xfrm>
          <a:prstGeom prst="rect">
            <a:avLst/>
          </a:prstGeom>
          <a:noFill/>
        </p:spPr>
        <p:txBody>
          <a:bodyPr wrap="none" lIns="91440" tIns="45720" rIns="91440" bIns="45720" rtlCol="0">
            <a:spAutoFit/>
          </a:bodyPr>
          <a:lstStyle/>
          <a:p>
            <a:pPr algn="ctr"/>
            <a:r>
              <a:rPr lang="en-US" sz="8000" dirty="0">
                <a:latin typeface="Avenir Roman" charset="0"/>
                <a:ea typeface="Avenir Roman" charset="0"/>
                <a:cs typeface="Avenir Roman" charset="0"/>
              </a:rPr>
              <a:t>+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831065" y="3250241"/>
            <a:ext cx="867545" cy="1323439"/>
          </a:xfrm>
          <a:prstGeom prst="rect">
            <a:avLst/>
          </a:prstGeom>
          <a:noFill/>
        </p:spPr>
        <p:txBody>
          <a:bodyPr wrap="none" lIns="91440" tIns="45720" rIns="91440" bIns="45720" rtlCol="0">
            <a:spAutoFit/>
          </a:bodyPr>
          <a:lstStyle/>
          <a:p>
            <a:pPr algn="ctr"/>
            <a:r>
              <a:rPr lang="en-US" sz="8000" dirty="0">
                <a:latin typeface="Avenir Roman" charset="0"/>
                <a:ea typeface="Avenir Roman" charset="0"/>
                <a:cs typeface="Avenir Roman" charset="0"/>
              </a:rPr>
              <a:t>=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94864" y="2732281"/>
            <a:ext cx="2359361" cy="2359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186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7" y="508221"/>
            <a:ext cx="3271664" cy="560884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9463" y="220133"/>
            <a:ext cx="5816279" cy="581627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13195" y="256838"/>
            <a:ext cx="1480149" cy="502766"/>
          </a:xfrm>
          <a:prstGeom prst="rect">
            <a:avLst/>
          </a:prstGeom>
          <a:noFill/>
        </p:spPr>
        <p:txBody>
          <a:bodyPr wrap="none" lIns="91440" tIns="45720" rIns="91440" bIns="45720" rtlCol="0">
            <a:spAutoFit/>
          </a:bodyPr>
          <a:lstStyle/>
          <a:p>
            <a:r>
              <a:rPr lang="en-US" sz="2667" b="1" dirty="0">
                <a:latin typeface="Avenir Heavy" charset="0"/>
                <a:ea typeface="Avenir Heavy" charset="0"/>
                <a:cs typeface="Avenir Heavy" charset="0"/>
              </a:rPr>
              <a:t>Android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670735" y="220132"/>
            <a:ext cx="753732" cy="502766"/>
          </a:xfrm>
          <a:prstGeom prst="rect">
            <a:avLst/>
          </a:prstGeom>
          <a:noFill/>
        </p:spPr>
        <p:txBody>
          <a:bodyPr wrap="none" lIns="91440" tIns="45720" rIns="91440" bIns="45720" rtlCol="0">
            <a:spAutoFit/>
          </a:bodyPr>
          <a:lstStyle/>
          <a:p>
            <a:r>
              <a:rPr lang="en-US" sz="2667" b="1" dirty="0">
                <a:latin typeface="Avenir Heavy" charset="0"/>
                <a:ea typeface="Avenir Heavy" charset="0"/>
                <a:cs typeface="Avenir Heavy" charset="0"/>
              </a:rPr>
              <a:t>iOS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422772" y="1722828"/>
            <a:ext cx="923907" cy="502766"/>
          </a:xfrm>
          <a:prstGeom prst="rect">
            <a:avLst/>
          </a:prstGeom>
          <a:noFill/>
        </p:spPr>
        <p:txBody>
          <a:bodyPr wrap="none" lIns="91440" tIns="45720" rIns="91440" bIns="45720" rtlCol="0">
            <a:spAutoFit/>
          </a:bodyPr>
          <a:lstStyle/>
          <a:p>
            <a:r>
              <a:rPr lang="en-US" sz="2667" b="1" dirty="0">
                <a:latin typeface="Avenir Heavy" charset="0"/>
                <a:ea typeface="Avenir Heavy" charset="0"/>
                <a:cs typeface="Avenir Heavy" charset="0"/>
              </a:rPr>
              <a:t>Web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7013" y="2368739"/>
            <a:ext cx="7435425" cy="431358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8371" y="2663688"/>
            <a:ext cx="4980256" cy="337272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77788" y="329491"/>
            <a:ext cx="1041421" cy="780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446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</p:bldLst>
  </p:timing>
</p:sld>
</file>

<file path=ppt/theme/theme1.xml><?xml version="1.0" encoding="utf-8"?>
<a:theme xmlns:a="http://schemas.openxmlformats.org/drawingml/2006/main" name="NativeScript">
  <a:themeElements>
    <a:clrScheme name="Telerik 3.0 New Brand">
      <a:dk1>
        <a:srgbClr val="2A2D33"/>
      </a:dk1>
      <a:lt1>
        <a:srgbClr val="FFFFFF"/>
      </a:lt1>
      <a:dk2>
        <a:srgbClr val="384361"/>
      </a:dk2>
      <a:lt2>
        <a:srgbClr val="E1E5EA"/>
      </a:lt2>
      <a:accent1>
        <a:srgbClr val="E73039"/>
      </a:accent1>
      <a:accent2>
        <a:srgbClr val="FF8800"/>
      </a:accent2>
      <a:accent3>
        <a:srgbClr val="FFD73F"/>
      </a:accent3>
      <a:accent4>
        <a:srgbClr val="5DC62E"/>
      </a:accent4>
      <a:accent5>
        <a:srgbClr val="009B55"/>
      </a:accent5>
      <a:accent6>
        <a:srgbClr val="3CD5ED"/>
      </a:accent6>
      <a:hlink>
        <a:srgbClr val="0099CC"/>
      </a:hlink>
      <a:folHlink>
        <a:srgbClr val="9149B6"/>
      </a:folHlink>
    </a:clrScheme>
    <a:fontScheme name="Telerik Fonts">
      <a:majorFont>
        <a:latin typeface="Lato Black"/>
        <a:ea typeface=""/>
        <a:cs typeface=""/>
      </a:majorFont>
      <a:minorFont>
        <a:latin typeface="Lato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ctr">
          <a:defRPr sz="2800" smtClean="0">
            <a:latin typeface="Avenir Roman" charset="0"/>
            <a:ea typeface="Avenir Roman" charset="0"/>
            <a:cs typeface="Avenir Roman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NativeScript" id="{1DD0F66E-17CD-554C-BB62-9F50BFE51727}" vid="{C2684EA3-23DA-714C-9258-6DFDE6413E8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NativeScript</Template>
  <TotalTime>0</TotalTime>
  <Words>898</Words>
  <Application>Microsoft Macintosh PowerPoint</Application>
  <PresentationFormat>Breitbild</PresentationFormat>
  <Paragraphs>93</Paragraphs>
  <Slides>22</Slides>
  <Notes>19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9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22</vt:i4>
      </vt:variant>
    </vt:vector>
  </HeadingPairs>
  <TitlesOfParts>
    <vt:vector size="32" baseType="lpstr">
      <vt:lpstr>Arial</vt:lpstr>
      <vt:lpstr>Avenir Heavy</vt:lpstr>
      <vt:lpstr>Avenir Light</vt:lpstr>
      <vt:lpstr>Avenir Roman</vt:lpstr>
      <vt:lpstr>Calibri</vt:lpstr>
      <vt:lpstr>Consolas</vt:lpstr>
      <vt:lpstr>Lato</vt:lpstr>
      <vt:lpstr>Open Sans</vt:lpstr>
      <vt:lpstr>Roboto Light</vt:lpstr>
      <vt:lpstr>NativeScript</vt:lpstr>
      <vt:lpstr>Introducing NativeScript</vt:lpstr>
      <vt:lpstr>Hybrid</vt:lpstr>
      <vt:lpstr>PowerPoint-Präsentation</vt:lpstr>
      <vt:lpstr>PowerPoint-Präsentation</vt:lpstr>
      <vt:lpstr>NativeScript – Vue https://nativescript-vue.org/en/docs/introduction/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NativeScript modules for UIs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5 Reasons to use NativeScript</vt:lpstr>
      <vt:lpstr>PowerPoint-Präsentation</vt:lpstr>
      <vt:lpstr>Let’s get started! 🔥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NativeScript Overview</dc:title>
  <dc:creator>Todd Anglin</dc:creator>
  <cp:lastModifiedBy>Robert Prediger</cp:lastModifiedBy>
  <cp:revision>167</cp:revision>
  <dcterms:created xsi:type="dcterms:W3CDTF">2016-04-07T02:45:18Z</dcterms:created>
  <dcterms:modified xsi:type="dcterms:W3CDTF">2019-04-04T14:36:30Z</dcterms:modified>
</cp:coreProperties>
</file>